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8"/>
  </p:notesMasterIdLst>
  <p:sldIdLst>
    <p:sldId id="258" r:id="rId2"/>
    <p:sldId id="281" r:id="rId3"/>
    <p:sldId id="266" r:id="rId4"/>
    <p:sldId id="282" r:id="rId5"/>
    <p:sldId id="283" r:id="rId6"/>
    <p:sldId id="284" r:id="rId7"/>
  </p:sldIdLst>
  <p:sldSz cx="7559675" cy="10691813"/>
  <p:notesSz cx="6858000" cy="9144000"/>
  <p:embeddedFontLst>
    <p:embeddedFont>
      <p:font typeface="맑은 고딕" panose="020B0503020000020004" pitchFamily="50" charset="-127"/>
      <p:regular r:id="rId9"/>
      <p:bold r:id="rId10"/>
    </p:embeddedFont>
    <p:embeddedFont>
      <p:font typeface="Noto Sans KR" panose="020B0600000101010101" charset="-127"/>
      <p:regular r:id="rId11"/>
      <p:bold r:id="rId12"/>
    </p:embeddedFont>
    <p:embeddedFont>
      <p:font typeface="HY견고딕" panose="02030600000101010101" pitchFamily="18" charset="-127"/>
      <p:regular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27">
          <p15:clr>
            <a:srgbClr val="9AA0A6"/>
          </p15:clr>
        </p15:guide>
        <p15:guide id="2" pos="4535">
          <p15:clr>
            <a:srgbClr val="9AA0A6"/>
          </p15:clr>
        </p15:guide>
        <p15:guide id="3" orient="horz" pos="227">
          <p15:clr>
            <a:srgbClr val="9AA0A6"/>
          </p15:clr>
        </p15:guide>
        <p15:guide id="4" pos="1134" userDrawn="1">
          <p15:clr>
            <a:srgbClr val="9AA0A6"/>
          </p15:clr>
        </p15:guide>
        <p15:guide id="5" orient="horz" pos="650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E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3"/>
    <p:restoredTop sz="94626"/>
  </p:normalViewPr>
  <p:slideViewPr>
    <p:cSldViewPr snapToGrid="0">
      <p:cViewPr>
        <p:scale>
          <a:sx n="66" d="100"/>
          <a:sy n="66" d="100"/>
        </p:scale>
        <p:origin x="2462" y="-394"/>
      </p:cViewPr>
      <p:guideLst>
        <p:guide pos="227"/>
        <p:guide pos="4535"/>
        <p:guide orient="horz" pos="227"/>
        <p:guide pos="1134"/>
        <p:guide orient="horz" pos="65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17040" y="685800"/>
            <a:ext cx="2424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d8fae7b61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d8fae7b61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8fae7b6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8fae7b6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281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8fae7b6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8fae7b6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419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8fae7b6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8fae7b6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5110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7712" y="1547778"/>
            <a:ext cx="7044600" cy="4266600"/>
          </a:xfrm>
          <a:prstGeom prst="rect">
            <a:avLst/>
          </a:prstGeom>
        </p:spPr>
        <p:txBody>
          <a:bodyPr spcFirstLastPara="1" wrap="square" lIns="67900" tIns="67900" rIns="67900" bIns="67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57705" y="5891409"/>
            <a:ext cx="7044600" cy="16473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257705" y="2299346"/>
            <a:ext cx="7044600" cy="4081500"/>
          </a:xfrm>
          <a:prstGeom prst="rect">
            <a:avLst/>
          </a:prstGeom>
        </p:spPr>
        <p:txBody>
          <a:bodyPr spcFirstLastPara="1" wrap="square" lIns="67900" tIns="67900" rIns="67900" bIns="67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1pPr>
            <a:lvl2pPr lvl="1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257705" y="6552657"/>
            <a:ext cx="7044600" cy="27039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2100" algn="ctr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 algn="ctr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1200"/>
              </a:spcBef>
              <a:spcAft>
                <a:spcPts val="12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57705" y="4471058"/>
            <a:ext cx="7044600" cy="17499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257705" y="2395696"/>
            <a:ext cx="7044600" cy="71019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1200"/>
              </a:spcBef>
              <a:spcAft>
                <a:spcPts val="12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257705" y="2395696"/>
            <a:ext cx="3306900" cy="71019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1200"/>
              </a:spcBef>
              <a:spcAft>
                <a:spcPts val="120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3995291" y="2395696"/>
            <a:ext cx="3306900" cy="71019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1200"/>
              </a:spcBef>
              <a:spcAft>
                <a:spcPts val="120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57705" y="1154948"/>
            <a:ext cx="2321700" cy="1570800"/>
          </a:xfrm>
          <a:prstGeom prst="rect">
            <a:avLst/>
          </a:prstGeom>
        </p:spPr>
        <p:txBody>
          <a:bodyPr spcFirstLastPara="1" wrap="square" lIns="67900" tIns="67900" rIns="67900" bIns="67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57705" y="2888617"/>
            <a:ext cx="2321700" cy="66093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1200"/>
              </a:spcBef>
              <a:spcAft>
                <a:spcPts val="120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05325" y="935745"/>
            <a:ext cx="5264700" cy="8504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3780000" y="-260"/>
            <a:ext cx="378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7900" tIns="67900" rIns="67900" bIns="67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19508" y="2563450"/>
            <a:ext cx="3344400" cy="3081600"/>
          </a:xfrm>
          <a:prstGeom prst="rect">
            <a:avLst/>
          </a:prstGeom>
        </p:spPr>
        <p:txBody>
          <a:bodyPr spcFirstLastPara="1" wrap="square" lIns="67900" tIns="67900" rIns="67900" bIns="67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1pPr>
            <a:lvl2pPr lvl="1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19508" y="5826865"/>
            <a:ext cx="3344400" cy="25677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083839" y="1505164"/>
            <a:ext cx="3172200" cy="76809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1200"/>
              </a:spcBef>
              <a:spcAft>
                <a:spcPts val="12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257705" y="8794266"/>
            <a:ext cx="4959600" cy="12579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900" tIns="67900" rIns="67900" bIns="67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57705" y="2395696"/>
            <a:ext cx="70446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 sz="1300">
                <a:solidFill>
                  <a:schemeClr val="dk2"/>
                </a:solidFill>
              </a:defRPr>
            </a:lvl1pPr>
            <a:lvl2pPr marL="914400" lvl="1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2pPr>
            <a:lvl3pPr marL="1371600" lvl="2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3pPr>
            <a:lvl4pPr marL="1828800" lvl="3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4pPr>
            <a:lvl5pPr marL="2286000" lvl="4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5pPr>
            <a:lvl6pPr marL="2743200" lvl="5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6pPr>
            <a:lvl7pPr marL="3200400" lvl="6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7pPr>
            <a:lvl8pPr marL="3657600" lvl="7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8pPr>
            <a:lvl9pPr marL="4114800" lvl="8" indent="-2921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900" tIns="67900" rIns="67900" bIns="67900" anchor="ctr" anchorCtr="0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</a:defRPr>
            </a:lvl1pPr>
            <a:lvl2pPr lvl="1" algn="r">
              <a:buNone/>
              <a:defRPr sz="700">
                <a:solidFill>
                  <a:schemeClr val="dk2"/>
                </a:solidFill>
              </a:defRPr>
            </a:lvl2pPr>
            <a:lvl3pPr lvl="2" algn="r">
              <a:buNone/>
              <a:defRPr sz="700">
                <a:solidFill>
                  <a:schemeClr val="dk2"/>
                </a:solidFill>
              </a:defRPr>
            </a:lvl3pPr>
            <a:lvl4pPr lvl="3" algn="r">
              <a:buNone/>
              <a:defRPr sz="700">
                <a:solidFill>
                  <a:schemeClr val="dk2"/>
                </a:solidFill>
              </a:defRPr>
            </a:lvl4pPr>
            <a:lvl5pPr lvl="4" algn="r">
              <a:buNone/>
              <a:defRPr sz="700">
                <a:solidFill>
                  <a:schemeClr val="dk2"/>
                </a:solidFill>
              </a:defRPr>
            </a:lvl5pPr>
            <a:lvl6pPr lvl="5" algn="r">
              <a:buNone/>
              <a:defRPr sz="700">
                <a:solidFill>
                  <a:schemeClr val="dk2"/>
                </a:solidFill>
              </a:defRPr>
            </a:lvl6pPr>
            <a:lvl7pPr lvl="6" algn="r">
              <a:buNone/>
              <a:defRPr sz="700">
                <a:solidFill>
                  <a:schemeClr val="dk2"/>
                </a:solidFill>
              </a:defRPr>
            </a:lvl7pPr>
            <a:lvl8pPr lvl="7" algn="r">
              <a:buNone/>
              <a:defRPr sz="700">
                <a:solidFill>
                  <a:schemeClr val="dk2"/>
                </a:solidFill>
              </a:defRPr>
            </a:lvl8pPr>
            <a:lvl9pPr lvl="8" algn="r">
              <a:buNone/>
              <a:defRPr sz="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brotherspear@naver.com" TargetMode="Externa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siaehr.modoo.at/" TargetMode="External"/><Relationship Id="rId2" Type="http://schemas.openxmlformats.org/officeDocument/2006/relationships/hyperlink" Target="https://www.ssafy.com/ksp/jsp/swp/swpMain.js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7559675" cy="1353225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Google Shape;70;p15"/>
          <p:cNvSpPr txBox="1"/>
          <p:nvPr/>
        </p:nvSpPr>
        <p:spPr>
          <a:xfrm>
            <a:off x="300070" y="3034799"/>
            <a:ext cx="5356800" cy="576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2800" dirty="0" smtClean="0"/>
              <a:t>😺</a:t>
            </a:r>
            <a:r>
              <a:rPr lang="ko-KR" altLang="en-US" sz="1800" dirty="0" smtClean="0"/>
              <a:t> </a:t>
            </a:r>
            <a:r>
              <a:rPr lang="en-US" altLang="ko-KR" sz="2400" dirty="0" smtClean="0">
                <a:solidFill>
                  <a:srgbClr val="92D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About Me</a:t>
            </a:r>
            <a:endParaRPr lang="ko-KR" altLang="en-US" sz="2400" dirty="0">
              <a:solidFill>
                <a:srgbClr val="92D05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214937" y="2419671"/>
            <a:ext cx="6315667" cy="615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Black" pitchFamily="2" charset="-127"/>
                <a:sym typeface="Montserrat"/>
              </a:rPr>
              <a:t>새로운 배움에 두려움이 없는 개발자</a:t>
            </a:r>
            <a:r>
              <a:rPr lang="en-US" altLang="ko-KR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Black" pitchFamily="2" charset="-127"/>
                <a:sym typeface="Montserrat"/>
              </a:rPr>
              <a:t>, </a:t>
            </a:r>
            <a:r>
              <a:rPr lang="ko-KR" altLang="en-US" sz="2000" b="1" dirty="0" err="1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Black" pitchFamily="2" charset="-127"/>
                <a:sym typeface="Montserrat"/>
              </a:rPr>
              <a:t>이형창입니다</a:t>
            </a:r>
            <a:r>
              <a:rPr lang="en-US" altLang="ko-KR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Black" pitchFamily="2" charset="-127"/>
                <a:sym typeface="Montserrat"/>
              </a:rPr>
              <a:t>.</a:t>
            </a:r>
            <a:endParaRPr sz="20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Black" pitchFamily="2" charset="-127"/>
              <a:sym typeface="Montserrat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37" y="105185"/>
            <a:ext cx="1497528" cy="1934905"/>
          </a:xfrm>
          <a:prstGeom prst="rect">
            <a:avLst/>
          </a:prstGeom>
        </p:spPr>
      </p:pic>
      <p:cxnSp>
        <p:nvCxnSpPr>
          <p:cNvPr id="4" name="직선 연결선 3"/>
          <p:cNvCxnSpPr/>
          <p:nvPr/>
        </p:nvCxnSpPr>
        <p:spPr>
          <a:xfrm>
            <a:off x="214937" y="3611301"/>
            <a:ext cx="69845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70;p15"/>
          <p:cNvSpPr txBox="1"/>
          <p:nvPr/>
        </p:nvSpPr>
        <p:spPr>
          <a:xfrm>
            <a:off x="214937" y="3721664"/>
            <a:ext cx="1602288" cy="46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Introduction</a:t>
            </a:r>
            <a:endParaRPr lang="ko-KR" altLang="en-US" sz="18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53833" y="3757363"/>
            <a:ext cx="474562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</a:t>
            </a:r>
            <a:r>
              <a:rPr lang="ko-KR" altLang="en-US" dirty="0" smtClean="0"/>
              <a:t>안녕하세요</a:t>
            </a:r>
            <a:r>
              <a:rPr lang="en-US" altLang="ko-KR" dirty="0" smtClean="0"/>
              <a:t>! </a:t>
            </a:r>
            <a:r>
              <a:rPr lang="ko-KR" altLang="en-US" dirty="0" smtClean="0"/>
              <a:t>데이터 베이스 구축 능력이 뛰어난 </a:t>
            </a:r>
            <a:r>
              <a:rPr lang="ko-KR" altLang="en-US" dirty="0" err="1" smtClean="0"/>
              <a:t>백엔드</a:t>
            </a:r>
            <a:r>
              <a:rPr lang="ko-KR" altLang="en-US" dirty="0" smtClean="0"/>
              <a:t> 개발자를 꿈꾸는 </a:t>
            </a:r>
            <a:r>
              <a:rPr lang="ko-KR" altLang="en-US" dirty="0" err="1" smtClean="0"/>
              <a:t>이형창</a:t>
            </a:r>
            <a:r>
              <a:rPr lang="ko-KR" altLang="en-US" dirty="0" smtClean="0"/>
              <a:t> 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● 2020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8</a:t>
            </a:r>
            <a:r>
              <a:rPr lang="ko-KR" altLang="en-US" dirty="0" smtClean="0"/>
              <a:t>월 처음 소프트웨어 공부를 시작했지만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새로운 배움과 도전에 두려움이 없던 만큼</a:t>
            </a:r>
            <a:r>
              <a:rPr lang="en-US" altLang="ko-KR" dirty="0"/>
              <a:t> </a:t>
            </a:r>
            <a:r>
              <a:rPr lang="ko-KR" altLang="en-US" dirty="0" smtClean="0"/>
              <a:t>누구보다 빠르게 개발자로서 성장해 왔습니다</a:t>
            </a:r>
            <a:r>
              <a:rPr lang="en-US" altLang="ko-KR" dirty="0" smtClean="0"/>
              <a:t>.!</a:t>
            </a:r>
          </a:p>
          <a:p>
            <a:endParaRPr lang="en-US" altLang="ko-KR" dirty="0"/>
          </a:p>
          <a:p>
            <a:r>
              <a:rPr lang="en-US" altLang="ko-KR" dirty="0" smtClean="0"/>
              <a:t>● 4</a:t>
            </a:r>
            <a:r>
              <a:rPr lang="ko-KR" altLang="en-US" dirty="0" smtClean="0"/>
              <a:t>차 산업 시대 속 주인공이 되고 싶다는 꿈을 갖고 새로운 도전에 임했던 만큼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매일 열의를 갖고 학습을 이어나가고 있습니다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 smtClean="0"/>
              <a:t>● </a:t>
            </a:r>
            <a:r>
              <a:rPr lang="ko-KR" altLang="en-US" dirty="0" smtClean="0"/>
              <a:t>꾸준함의 가치를 알기에 매일 학습 내용을 </a:t>
            </a:r>
            <a:r>
              <a:rPr lang="ko-KR" altLang="en-US" dirty="0" err="1" smtClean="0"/>
              <a:t>깃허브에</a:t>
            </a:r>
            <a:r>
              <a:rPr lang="ko-KR" altLang="en-US" dirty="0"/>
              <a:t> </a:t>
            </a:r>
            <a:r>
              <a:rPr lang="ko-KR" altLang="en-US" dirty="0" smtClean="0"/>
              <a:t>정리해 나가고 있습니다</a:t>
            </a:r>
            <a:r>
              <a:rPr lang="en-US" altLang="ko-KR" dirty="0" smtClean="0"/>
              <a:t>.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214937" y="6907797"/>
            <a:ext cx="69845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70;p15"/>
          <p:cNvSpPr txBox="1"/>
          <p:nvPr/>
        </p:nvSpPr>
        <p:spPr>
          <a:xfrm>
            <a:off x="214937" y="7018161"/>
            <a:ext cx="1764334" cy="316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2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Contact &amp; Channel</a:t>
            </a:r>
            <a:endParaRPr lang="ko-KR" altLang="en-US" sz="12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53833" y="7018161"/>
            <a:ext cx="4745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</a:t>
            </a:r>
            <a:r>
              <a:rPr lang="en-US" altLang="ko-KR" b="1" dirty="0" smtClean="0"/>
              <a:t>Email</a:t>
            </a:r>
            <a:r>
              <a:rPr lang="en-US" altLang="ko-KR" dirty="0" smtClean="0"/>
              <a:t>  </a:t>
            </a:r>
            <a:r>
              <a:rPr lang="en-US" altLang="ko-KR" dirty="0" smtClean="0">
                <a:hlinkClick r:id="rId5"/>
              </a:rPr>
              <a:t>brotherspear@naver.com</a:t>
            </a:r>
            <a:endParaRPr lang="en-US" altLang="ko-KR" dirty="0" smtClean="0"/>
          </a:p>
          <a:p>
            <a:r>
              <a:rPr lang="en-US" altLang="ko-KR" dirty="0"/>
              <a:t>● </a:t>
            </a:r>
            <a:r>
              <a:rPr lang="en-US" altLang="ko-KR" b="1" dirty="0" err="1" smtClean="0"/>
              <a:t>Github</a:t>
            </a:r>
            <a:r>
              <a:rPr lang="en-US" altLang="ko-KR" dirty="0"/>
              <a:t>  </a:t>
            </a:r>
            <a:r>
              <a:rPr lang="en-US" altLang="ko-KR" sz="1200" dirty="0"/>
              <a:t>brotherspear1994 / </a:t>
            </a:r>
            <a:r>
              <a:rPr lang="en-US" altLang="ko-KR" dirty="0" smtClean="0"/>
              <a:t>h</a:t>
            </a:r>
            <a:r>
              <a:rPr lang="en-US" altLang="ko-KR" sz="1100" dirty="0" smtClean="0"/>
              <a:t>ttps</a:t>
            </a:r>
            <a:r>
              <a:rPr lang="en-US" altLang="ko-KR" sz="1100" dirty="0"/>
              <a:t>://github.com/brotherspear1994</a:t>
            </a:r>
          </a:p>
        </p:txBody>
      </p:sp>
      <p:cxnSp>
        <p:nvCxnSpPr>
          <p:cNvPr id="19" name="직선 연결선 18"/>
          <p:cNvCxnSpPr/>
          <p:nvPr/>
        </p:nvCxnSpPr>
        <p:spPr>
          <a:xfrm>
            <a:off x="214937" y="7800976"/>
            <a:ext cx="69845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70;p15"/>
          <p:cNvSpPr txBox="1"/>
          <p:nvPr/>
        </p:nvSpPr>
        <p:spPr>
          <a:xfrm>
            <a:off x="214937" y="7911340"/>
            <a:ext cx="1764334" cy="316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주요 이력</a:t>
            </a:r>
            <a:endParaRPr lang="ko-KR" altLang="en-US" sz="18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62582" y="7911340"/>
            <a:ext cx="5636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</a:t>
            </a:r>
            <a:r>
              <a:rPr lang="ko-KR" altLang="en-US" dirty="0" smtClean="0"/>
              <a:t>삼성 청년 소프트웨어 아카데미</a:t>
            </a:r>
            <a:r>
              <a:rPr lang="en-US" altLang="ko-KR" dirty="0" smtClean="0"/>
              <a:t>(SSAFY): 2020.07 ~ 2021.07</a:t>
            </a:r>
            <a:endParaRPr lang="en-US" altLang="ko-KR" sz="1100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214937" y="8425480"/>
            <a:ext cx="69845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oogle Shape;70;p15"/>
          <p:cNvSpPr txBox="1"/>
          <p:nvPr/>
        </p:nvSpPr>
        <p:spPr>
          <a:xfrm>
            <a:off x="214937" y="8535844"/>
            <a:ext cx="1764334" cy="316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관련 자격증</a:t>
            </a:r>
            <a:endParaRPr lang="ko-KR" altLang="en-US" sz="18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62582" y="8535844"/>
            <a:ext cx="5636871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SQLD(SQL </a:t>
            </a:r>
            <a:r>
              <a:rPr lang="ko-KR" altLang="en-US" dirty="0" smtClean="0"/>
              <a:t>개발자</a:t>
            </a:r>
            <a:r>
              <a:rPr lang="en-US" altLang="ko-KR" dirty="0" smtClean="0"/>
              <a:t>, 20210416)</a:t>
            </a:r>
          </a:p>
          <a:p>
            <a:r>
              <a:rPr lang="en-US" altLang="ko-KR" dirty="0"/>
              <a:t>● </a:t>
            </a:r>
            <a:r>
              <a:rPr lang="en-US" altLang="ko-KR" dirty="0" err="1" smtClean="0"/>
              <a:t>DAsP</a:t>
            </a:r>
            <a:r>
              <a:rPr lang="en-US" altLang="ko-KR" dirty="0" smtClean="0"/>
              <a:t>(</a:t>
            </a:r>
            <a:r>
              <a:rPr lang="ko-KR" altLang="en-US" dirty="0" smtClean="0"/>
              <a:t>데이터아키텍처 준 전문가</a:t>
            </a:r>
            <a:r>
              <a:rPr lang="en-US" altLang="ko-KR" dirty="0" smtClean="0"/>
              <a:t>, 20210423)</a:t>
            </a:r>
            <a:endParaRPr lang="en-US" altLang="ko-KR" dirty="0"/>
          </a:p>
          <a:p>
            <a:endParaRPr lang="en-US" altLang="ko-KR" sz="1100" dirty="0"/>
          </a:p>
        </p:txBody>
      </p:sp>
      <p:cxnSp>
        <p:nvCxnSpPr>
          <p:cNvPr id="25" name="직선 연결선 24"/>
          <p:cNvCxnSpPr/>
          <p:nvPr/>
        </p:nvCxnSpPr>
        <p:spPr>
          <a:xfrm>
            <a:off x="188637" y="9107970"/>
            <a:ext cx="69845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Google Shape;70;p15"/>
          <p:cNvSpPr txBox="1"/>
          <p:nvPr/>
        </p:nvSpPr>
        <p:spPr>
          <a:xfrm>
            <a:off x="188637" y="9218334"/>
            <a:ext cx="1764334" cy="316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수상내역</a:t>
            </a:r>
            <a:endParaRPr lang="ko-KR" altLang="en-US" sz="18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06364" y="9228341"/>
            <a:ext cx="56368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</a:t>
            </a:r>
            <a:r>
              <a:rPr lang="ko-KR" altLang="en-US" dirty="0" smtClean="0"/>
              <a:t>삼성 청년 소프트웨어 아카데미</a:t>
            </a:r>
            <a:r>
              <a:rPr lang="en-US" altLang="ko-KR" dirty="0" smtClean="0"/>
              <a:t>(SSAFY) 1</a:t>
            </a:r>
            <a:r>
              <a:rPr lang="ko-KR" altLang="en-US" dirty="0" smtClean="0"/>
              <a:t>학기 성적우수자</a:t>
            </a:r>
            <a:r>
              <a:rPr lang="en-US" altLang="ko-KR" dirty="0" smtClean="0"/>
              <a:t>(2</a:t>
            </a:r>
            <a:r>
              <a:rPr lang="ko-KR" altLang="en-US" dirty="0" smtClean="0"/>
              <a:t>등</a:t>
            </a:r>
            <a:r>
              <a:rPr lang="en-US" altLang="ko-KR" dirty="0" smtClean="0"/>
              <a:t>) </a:t>
            </a:r>
          </a:p>
          <a:p>
            <a:r>
              <a:rPr lang="en-US" altLang="ko-KR" dirty="0" smtClean="0"/>
              <a:t>● </a:t>
            </a:r>
            <a:r>
              <a:rPr lang="ko-KR" altLang="en-US" dirty="0" smtClean="0"/>
              <a:t>혁신적인</a:t>
            </a:r>
            <a:r>
              <a:rPr lang="en-US" altLang="ko-KR" dirty="0" smtClean="0"/>
              <a:t> ICT </a:t>
            </a:r>
            <a:r>
              <a:rPr lang="ko-KR" altLang="en-US" dirty="0" smtClean="0"/>
              <a:t>제품 서비스 발굴을 위한 아이디어 공모전 은상</a:t>
            </a:r>
            <a:r>
              <a:rPr lang="en-US" altLang="ko-KR" dirty="0" smtClean="0"/>
              <a:t>(</a:t>
            </a:r>
            <a:r>
              <a:rPr lang="ko-KR" altLang="en-US" dirty="0" smtClean="0"/>
              <a:t>정보통신기획평가원 </a:t>
            </a:r>
            <a:r>
              <a:rPr lang="ko-KR" altLang="en-US" dirty="0" err="1" smtClean="0"/>
              <a:t>원장상</a:t>
            </a:r>
            <a:r>
              <a:rPr lang="en-US" altLang="ko-KR" dirty="0" smtClean="0"/>
              <a:t>)</a:t>
            </a:r>
            <a:endParaRPr lang="en-US" altLang="ko-KR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0;p15"/>
          <p:cNvSpPr txBox="1"/>
          <p:nvPr/>
        </p:nvSpPr>
        <p:spPr>
          <a:xfrm>
            <a:off x="230622" y="0"/>
            <a:ext cx="5356800" cy="576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3600" dirty="0"/>
              <a:t>🛠</a:t>
            </a:r>
            <a:r>
              <a:rPr lang="ko-KR" altLang="en-US" sz="1800" dirty="0" smtClean="0"/>
              <a:t> </a:t>
            </a:r>
            <a:r>
              <a:rPr lang="en-US" altLang="ko-KR" sz="2400" dirty="0" smtClean="0">
                <a:solidFill>
                  <a:srgbClr val="92D050"/>
                </a:solidFill>
                <a:latin typeface="HY견고딕" panose="02030600000101010101" pitchFamily="18" charset="-127"/>
                <a:ea typeface="HY견고딕" panose="02030600000101010101" pitchFamily="18" charset="-127"/>
                <a:sym typeface="Gothic A1 ExtraBold"/>
              </a:rPr>
              <a:t>Skills</a:t>
            </a:r>
            <a:endParaRPr lang="ko-KR" altLang="en-US" sz="2400" dirty="0">
              <a:solidFill>
                <a:srgbClr val="92D05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45489" y="576502"/>
            <a:ext cx="69845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70;p15"/>
          <p:cNvSpPr txBox="1"/>
          <p:nvPr/>
        </p:nvSpPr>
        <p:spPr>
          <a:xfrm>
            <a:off x="145489" y="686865"/>
            <a:ext cx="1602288" cy="46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Language</a:t>
            </a:r>
            <a:endParaRPr lang="ko-KR" altLang="en-US" sz="18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47777" y="686864"/>
            <a:ext cx="47456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Python</a:t>
            </a:r>
          </a:p>
          <a:p>
            <a:r>
              <a:rPr lang="en-US" altLang="ko-KR" dirty="0" smtClean="0"/>
              <a:t>● SQL</a:t>
            </a:r>
          </a:p>
          <a:p>
            <a:r>
              <a:rPr lang="en-US" altLang="ko-KR" dirty="0" smtClean="0"/>
              <a:t>● JavaScript, </a:t>
            </a:r>
            <a:r>
              <a:rPr lang="en-US" altLang="ko-KR" dirty="0" err="1" smtClean="0"/>
              <a:t>jquery</a:t>
            </a:r>
            <a:r>
              <a:rPr lang="en-US" altLang="ko-KR" dirty="0" smtClean="0"/>
              <a:t>, HTML &amp; CSS</a:t>
            </a:r>
          </a:p>
          <a:p>
            <a:r>
              <a:rPr lang="en-US" altLang="ko-KR" dirty="0" smtClean="0"/>
              <a:t>● Java</a:t>
            </a:r>
          </a:p>
        </p:txBody>
      </p:sp>
      <p:sp>
        <p:nvSpPr>
          <p:cNvPr id="7" name="Google Shape;70;p15"/>
          <p:cNvSpPr txBox="1"/>
          <p:nvPr/>
        </p:nvSpPr>
        <p:spPr>
          <a:xfrm>
            <a:off x="145489" y="1802954"/>
            <a:ext cx="1602288" cy="46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Frameworks</a:t>
            </a:r>
            <a:endParaRPr lang="ko-KR" altLang="en-US" sz="18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47777" y="1802953"/>
            <a:ext cx="47456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Vue.js</a:t>
            </a:r>
          </a:p>
          <a:p>
            <a:r>
              <a:rPr lang="en-US" altLang="ko-KR" dirty="0" smtClean="0"/>
              <a:t>● Django</a:t>
            </a:r>
          </a:p>
          <a:p>
            <a:r>
              <a:rPr lang="en-US" altLang="ko-KR" dirty="0" smtClean="0"/>
              <a:t>● Spring </a:t>
            </a:r>
            <a:r>
              <a:rPr lang="en-US" altLang="ko-KR" dirty="0" err="1" smtClean="0"/>
              <a:t>MyBatis</a:t>
            </a:r>
            <a:r>
              <a:rPr lang="en-US" altLang="ko-KR" dirty="0" smtClean="0"/>
              <a:t>, Spring Data JPA</a:t>
            </a:r>
          </a:p>
        </p:txBody>
      </p:sp>
      <p:sp>
        <p:nvSpPr>
          <p:cNvPr id="9" name="Google Shape;70;p15"/>
          <p:cNvSpPr txBox="1"/>
          <p:nvPr/>
        </p:nvSpPr>
        <p:spPr>
          <a:xfrm>
            <a:off x="145489" y="3692104"/>
            <a:ext cx="1602288" cy="46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Collaboration</a:t>
            </a:r>
            <a:endParaRPr lang="ko-KR" altLang="en-US" sz="16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47777" y="3692103"/>
            <a:ext cx="47456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Jira</a:t>
            </a:r>
          </a:p>
        </p:txBody>
      </p:sp>
      <p:sp>
        <p:nvSpPr>
          <p:cNvPr id="11" name="Google Shape;70;p15"/>
          <p:cNvSpPr txBox="1"/>
          <p:nvPr/>
        </p:nvSpPr>
        <p:spPr>
          <a:xfrm>
            <a:off x="145489" y="2848920"/>
            <a:ext cx="1602288" cy="46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DevOps</a:t>
            </a:r>
            <a:endParaRPr lang="ko-KR" altLang="en-US" sz="18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47777" y="2848919"/>
            <a:ext cx="4745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MySQL</a:t>
            </a:r>
          </a:p>
          <a:p>
            <a:r>
              <a:rPr lang="en-US" altLang="ko-KR" dirty="0" smtClean="0"/>
              <a:t>● AWS EC2 </a:t>
            </a:r>
          </a:p>
        </p:txBody>
      </p:sp>
    </p:spTree>
    <p:extLst>
      <p:ext uri="{BB962C8B-B14F-4D97-AF65-F5344CB8AC3E}">
        <p14:creationId xmlns:p14="http://schemas.microsoft.com/office/powerpoint/2010/main" val="1916190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110;p18">
            <a:extLst>
              <a:ext uri="{FF2B5EF4-FFF2-40B4-BE49-F238E27FC236}">
                <a16:creationId xmlns:a16="http://schemas.microsoft.com/office/drawing/2014/main" id="{A0857958-1FAB-854A-A992-20FE0D9D805B}"/>
              </a:ext>
            </a:extLst>
          </p:cNvPr>
          <p:cNvSpPr txBox="1"/>
          <p:nvPr/>
        </p:nvSpPr>
        <p:spPr>
          <a:xfrm>
            <a:off x="366634" y="1355745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2020.11.19~2020.11.27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5" name="Google Shape;117;p18">
            <a:extLst>
              <a:ext uri="{FF2B5EF4-FFF2-40B4-BE49-F238E27FC236}">
                <a16:creationId xmlns:a16="http://schemas.microsoft.com/office/drawing/2014/main" id="{07C915A0-62E0-8D49-B679-E3B70843E612}"/>
              </a:ext>
            </a:extLst>
          </p:cNvPr>
          <p:cNvSpPr txBox="1"/>
          <p:nvPr/>
        </p:nvSpPr>
        <p:spPr>
          <a:xfrm>
            <a:off x="369825" y="1034594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사용자 맞춤 영화 추천 웹사이트 </a:t>
            </a:r>
            <a:r>
              <a:rPr lang="en-US" altLang="ko-KR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(SSAFLIX)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66" name="Google Shape;110;p18">
            <a:extLst>
              <a:ext uri="{FF2B5EF4-FFF2-40B4-BE49-F238E27FC236}">
                <a16:creationId xmlns:a16="http://schemas.microsoft.com/office/drawing/2014/main" id="{E3C0812A-48A6-074D-9745-BBDC08D1A901}"/>
              </a:ext>
            </a:extLst>
          </p:cNvPr>
          <p:cNvSpPr txBox="1"/>
          <p:nvPr/>
        </p:nvSpPr>
        <p:spPr>
          <a:xfrm>
            <a:off x="366634" y="1638301"/>
            <a:ext cx="6832678" cy="618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☞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사용자가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좋아요를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누른 영화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남긴 평점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등록한 리뷰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팔로우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정보를 바탕으로 개인 맞춤 영화를 추천해주는 웹 사이트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>
              <a:lnSpc>
                <a:spcPct val="120000"/>
              </a:lnSpc>
            </a:pP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>
              <a:lnSpc>
                <a:spcPct val="120000"/>
              </a:lnSpc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7" name="Google Shape;110;p18">
            <a:extLst>
              <a:ext uri="{FF2B5EF4-FFF2-40B4-BE49-F238E27FC236}">
                <a16:creationId xmlns:a16="http://schemas.microsoft.com/office/drawing/2014/main" id="{9E12D308-EE72-9044-92B3-30831DCAEDA6}"/>
              </a:ext>
            </a:extLst>
          </p:cNvPr>
          <p:cNvSpPr txBox="1"/>
          <p:nvPr/>
        </p:nvSpPr>
        <p:spPr>
          <a:xfrm>
            <a:off x="366633" y="2164284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Python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과 영화진흥위원회 오픈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API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를 이용해 약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1,000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개의 영화 데이터 로드 및 가공 경험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en-US" altLang="ko-KR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Json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형태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8" name="Google Shape;110;p18">
            <a:extLst>
              <a:ext uri="{FF2B5EF4-FFF2-40B4-BE49-F238E27FC236}">
                <a16:creationId xmlns:a16="http://schemas.microsoft.com/office/drawing/2014/main" id="{64DCA30F-3BFD-0B41-9689-CDEAC5109C6B}"/>
              </a:ext>
            </a:extLst>
          </p:cNvPr>
          <p:cNvSpPr txBox="1"/>
          <p:nvPr/>
        </p:nvSpPr>
        <p:spPr>
          <a:xfrm>
            <a:off x="359313" y="2769248"/>
            <a:ext cx="6839999" cy="65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사용자가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좋아요를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누르거나 평점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리뷰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을 등록한 영화의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‘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영화 내용 값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’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을 바탕으로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‘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코사인 유사도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＇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를 사용해   상관계수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0.8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이상의 영화를 사용자에게 추천리스트로 표시</a:t>
            </a:r>
            <a:endParaRPr lang="en-US" altLang="ko-KR"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sym typeface="Gothic A1"/>
            </a:endParaRPr>
          </a:p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메인페이지에 추천 영화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Glide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형태로 표시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그 외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프론트앤드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디자인 주도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프론트앤드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및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백앤드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SW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개발 전체 흐름을 파악할 수 있었던 첫 프로젝트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9" name="Google Shape;110;p18">
            <a:extLst>
              <a:ext uri="{FF2B5EF4-FFF2-40B4-BE49-F238E27FC236}">
                <a16:creationId xmlns:a16="http://schemas.microsoft.com/office/drawing/2014/main" id="{66A2EB33-EE96-614B-B0AA-47D93D1ED9FF}"/>
              </a:ext>
            </a:extLst>
          </p:cNvPr>
          <p:cNvSpPr txBox="1"/>
          <p:nvPr/>
        </p:nvSpPr>
        <p:spPr>
          <a:xfrm>
            <a:off x="359314" y="3984790"/>
            <a:ext cx="6839998" cy="894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기술</a:t>
            </a:r>
            <a:r>
              <a:rPr lang="en-US" altLang="ko-KR" sz="1200" spc="-12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} Vue.js, Django rest framework(DRF), </a:t>
            </a:r>
            <a:r>
              <a:rPr lang="en-US" altLang="ko-KR" sz="1200" spc="-120" dirty="0" err="1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sqlite</a:t>
            </a:r>
            <a:endParaRPr lang="en-US" altLang="ko-KR" sz="1200" spc="-120" dirty="0" smtClean="0">
              <a:solidFill>
                <a:srgbClr val="0070C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>
              <a:lnSpc>
                <a:spcPct val="120000"/>
              </a:lnSpc>
            </a:pPr>
            <a:r>
              <a:rPr lang="ko-KR" altLang="en-US" sz="1200" b="1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담당 역할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: DB, </a:t>
            </a:r>
            <a:r>
              <a:rPr lang="ko-KR" altLang="en-US" sz="1200" spc="-120" dirty="0" err="1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백앤드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, </a:t>
            </a:r>
            <a:r>
              <a:rPr lang="ko-KR" altLang="en-US" sz="1200" spc="-120" dirty="0" err="1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프론트앤드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</a:p>
          <a:p>
            <a:pPr lvl="0">
              <a:lnSpc>
                <a:spcPct val="120000"/>
              </a:lnSpc>
            </a:pPr>
            <a:r>
              <a:rPr lang="ko-KR" altLang="en-US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상세 </a:t>
            </a:r>
            <a:r>
              <a:rPr lang="en-US" altLang="ko-KR" sz="1200" spc="-120" dirty="0" err="1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github</a:t>
            </a:r>
            <a:r>
              <a:rPr lang="en-US" altLang="ko-KR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ko-KR" altLang="en-US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주소</a:t>
            </a:r>
            <a:r>
              <a:rPr lang="en-US" altLang="ko-KR" sz="1200" spc="-120" dirty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: https://github.com/brotherspear1994/DRF-Vue-Movie-Recommendation-Web-Project</a:t>
            </a:r>
            <a:endParaRPr sz="1200" spc="-120" dirty="0">
              <a:solidFill>
                <a:schemeClr val="accent4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23" name="Google Shape;133;p18">
            <a:extLst>
              <a:ext uri="{FF2B5EF4-FFF2-40B4-BE49-F238E27FC236}">
                <a16:creationId xmlns:a16="http://schemas.microsoft.com/office/drawing/2014/main" id="{C5BBDDA5-7794-5044-A3C8-80D6FFCA96CC}"/>
              </a:ext>
            </a:extLst>
          </p:cNvPr>
          <p:cNvSpPr/>
          <p:nvPr/>
        </p:nvSpPr>
        <p:spPr>
          <a:xfrm>
            <a:off x="366633" y="5232858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500000000000000" pitchFamily="34" charset="-128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4" name="Google Shape;110;p18">
            <a:extLst>
              <a:ext uri="{FF2B5EF4-FFF2-40B4-BE49-F238E27FC236}">
                <a16:creationId xmlns:a16="http://schemas.microsoft.com/office/drawing/2014/main" id="{7E180B99-C06A-2B40-B68F-C1C636C73782}"/>
              </a:ext>
            </a:extLst>
          </p:cNvPr>
          <p:cNvSpPr txBox="1"/>
          <p:nvPr/>
        </p:nvSpPr>
        <p:spPr>
          <a:xfrm>
            <a:off x="359312" y="2488277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데이터 베이스 구조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(ERD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작성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팀원과 함께 작업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34" name="Google Shape;110;p18">
            <a:extLst>
              <a:ext uri="{FF2B5EF4-FFF2-40B4-BE49-F238E27FC236}">
                <a16:creationId xmlns:a16="http://schemas.microsoft.com/office/drawing/2014/main" id="{A0857958-1FAB-854A-A992-20FE0D9D805B}"/>
              </a:ext>
            </a:extLst>
          </p:cNvPr>
          <p:cNvSpPr txBox="1"/>
          <p:nvPr/>
        </p:nvSpPr>
        <p:spPr>
          <a:xfrm>
            <a:off x="359312" y="5878002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2021.01.11~2021.02.19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35" name="Google Shape;117;p18">
            <a:extLst>
              <a:ext uri="{FF2B5EF4-FFF2-40B4-BE49-F238E27FC236}">
                <a16:creationId xmlns:a16="http://schemas.microsoft.com/office/drawing/2014/main" id="{07C915A0-62E0-8D49-B679-E3B70843E612}"/>
              </a:ext>
            </a:extLst>
          </p:cNvPr>
          <p:cNvSpPr txBox="1"/>
          <p:nvPr/>
        </p:nvSpPr>
        <p:spPr>
          <a:xfrm>
            <a:off x="362503" y="5556851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지도 문화재 탐방 웹 서비스</a:t>
            </a:r>
            <a:r>
              <a:rPr lang="en-US" altLang="ko-KR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(</a:t>
            </a:r>
            <a:r>
              <a:rPr lang="ko-KR" altLang="en-US" sz="1600" b="1" spc="-120" dirty="0" err="1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한디아나존스</a:t>
            </a:r>
            <a:r>
              <a:rPr lang="en-US" altLang="ko-KR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)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36" name="Google Shape;110;p18">
            <a:extLst>
              <a:ext uri="{FF2B5EF4-FFF2-40B4-BE49-F238E27FC236}">
                <a16:creationId xmlns:a16="http://schemas.microsoft.com/office/drawing/2014/main" id="{E3C0812A-48A6-074D-9745-BBDC08D1A901}"/>
              </a:ext>
            </a:extLst>
          </p:cNvPr>
          <p:cNvSpPr txBox="1"/>
          <p:nvPr/>
        </p:nvSpPr>
        <p:spPr>
          <a:xfrm>
            <a:off x="359312" y="6160559"/>
            <a:ext cx="6832678" cy="35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☞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우리나라의 방대한 문화재를 지도 위에서 탐방하며 역사를 배울 수 있는 웹 사이트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/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사용자 맞춤 문화재 추천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>
              <a:lnSpc>
                <a:spcPct val="120000"/>
              </a:lnSpc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37" name="Google Shape;110;p18">
            <a:extLst>
              <a:ext uri="{FF2B5EF4-FFF2-40B4-BE49-F238E27FC236}">
                <a16:creationId xmlns:a16="http://schemas.microsoft.com/office/drawing/2014/main" id="{9E12D308-EE72-9044-92B3-30831DCAEDA6}"/>
              </a:ext>
            </a:extLst>
          </p:cNvPr>
          <p:cNvSpPr txBox="1"/>
          <p:nvPr/>
        </p:nvSpPr>
        <p:spPr>
          <a:xfrm>
            <a:off x="351991" y="6623883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약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16,000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개에 달하는 문화재청 제공 문화재 데이터를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Python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으로 받아와 데이터베이스 구축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38" name="Google Shape;110;p18">
            <a:extLst>
              <a:ext uri="{FF2B5EF4-FFF2-40B4-BE49-F238E27FC236}">
                <a16:creationId xmlns:a16="http://schemas.microsoft.com/office/drawing/2014/main" id="{64DCA30F-3BFD-0B41-9689-CDEAC5109C6B}"/>
              </a:ext>
            </a:extLst>
          </p:cNvPr>
          <p:cNvSpPr txBox="1"/>
          <p:nvPr/>
        </p:nvSpPr>
        <p:spPr>
          <a:xfrm>
            <a:off x="344671" y="7228847"/>
            <a:ext cx="6839999" cy="65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사용자 요청 별로 해당하는 문화재 데이터를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Spring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프레임워크에서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프론트앤드에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반환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카카오 맵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API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상에서 문화재의 위치 및 정보들을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마커에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등록 후 사용자에게 문화재 정보 표시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9" name="Google Shape;110;p18">
            <a:extLst>
              <a:ext uri="{FF2B5EF4-FFF2-40B4-BE49-F238E27FC236}">
                <a16:creationId xmlns:a16="http://schemas.microsoft.com/office/drawing/2014/main" id="{66A2EB33-EE96-614B-B0AA-47D93D1ED9FF}"/>
              </a:ext>
            </a:extLst>
          </p:cNvPr>
          <p:cNvSpPr txBox="1"/>
          <p:nvPr/>
        </p:nvSpPr>
        <p:spPr>
          <a:xfrm>
            <a:off x="351992" y="8507047"/>
            <a:ext cx="6839998" cy="894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기술</a:t>
            </a:r>
            <a:r>
              <a:rPr lang="en-US" altLang="ko-KR" sz="1200" spc="-12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} Vue.js, Spring </a:t>
            </a:r>
            <a:r>
              <a:rPr lang="en-US" altLang="ko-KR" sz="1200" spc="-120" dirty="0" err="1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MyBatis</a:t>
            </a:r>
            <a:r>
              <a:rPr lang="en-US" altLang="ko-KR" sz="1200" spc="-12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MYSQL</a:t>
            </a:r>
          </a:p>
          <a:p>
            <a:pPr lvl="0">
              <a:lnSpc>
                <a:spcPct val="120000"/>
              </a:lnSpc>
            </a:pPr>
            <a:r>
              <a:rPr lang="ko-KR" altLang="en-US" sz="1200" b="1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담당 역할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: DB 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모델링</a:t>
            </a:r>
            <a:r>
              <a:rPr lang="en-US" altLang="ko-KR" sz="1200" spc="-120" dirty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및 구축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, 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데이터 검사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, </a:t>
            </a:r>
            <a:r>
              <a:rPr lang="ko-KR" altLang="en-US" sz="1200" spc="-120" dirty="0" err="1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백앤드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(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문화재 표시 기능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), </a:t>
            </a:r>
            <a:r>
              <a:rPr lang="ko-KR" altLang="en-US" sz="1200" spc="-120" dirty="0" err="1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프론트앤드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(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카카오 맵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)</a:t>
            </a:r>
          </a:p>
          <a:p>
            <a:pPr lvl="0">
              <a:lnSpc>
                <a:spcPct val="120000"/>
              </a:lnSpc>
            </a:pPr>
            <a:r>
              <a:rPr lang="ko-KR" altLang="en-US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상세 </a:t>
            </a:r>
            <a:r>
              <a:rPr lang="en-US" altLang="ko-KR" sz="1200" spc="-120" dirty="0" err="1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github</a:t>
            </a:r>
            <a:r>
              <a:rPr lang="en-US" altLang="ko-KR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ko-KR" altLang="en-US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주소</a:t>
            </a:r>
            <a:r>
              <a:rPr lang="en-US" altLang="ko-KR" sz="1200" spc="-120" dirty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: https://github.com/brotherspear1994/KoreanHeritageTrip-PJT</a:t>
            </a:r>
            <a:endParaRPr sz="1200" spc="-120" dirty="0">
              <a:solidFill>
                <a:schemeClr val="accent4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0" name="Google Shape;133;p18">
            <a:extLst>
              <a:ext uri="{FF2B5EF4-FFF2-40B4-BE49-F238E27FC236}">
                <a16:creationId xmlns:a16="http://schemas.microsoft.com/office/drawing/2014/main" id="{C5BBDDA5-7794-5044-A3C8-80D6FFCA96CC}"/>
              </a:ext>
            </a:extLst>
          </p:cNvPr>
          <p:cNvSpPr/>
          <p:nvPr/>
        </p:nvSpPr>
        <p:spPr>
          <a:xfrm>
            <a:off x="359311" y="9755115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500000000000000" pitchFamily="34" charset="-128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1" name="Google Shape;110;p18">
            <a:extLst>
              <a:ext uri="{FF2B5EF4-FFF2-40B4-BE49-F238E27FC236}">
                <a16:creationId xmlns:a16="http://schemas.microsoft.com/office/drawing/2014/main" id="{7E180B99-C06A-2B40-B68F-C1C636C73782}"/>
              </a:ext>
            </a:extLst>
          </p:cNvPr>
          <p:cNvSpPr txBox="1"/>
          <p:nvPr/>
        </p:nvSpPr>
        <p:spPr>
          <a:xfrm>
            <a:off x="344670" y="6947876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- MYSQL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상에서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‘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데이터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프로파일링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’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기법을 참고해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SQL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문으로 데이터 검사 및 오류 데이터 삭제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6" name="Google Shape;70;p15"/>
          <p:cNvSpPr txBox="1"/>
          <p:nvPr/>
        </p:nvSpPr>
        <p:spPr>
          <a:xfrm>
            <a:off x="250942" y="205337"/>
            <a:ext cx="5356800" cy="576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3200" dirty="0"/>
              <a:t>💻</a:t>
            </a:r>
            <a:r>
              <a:rPr lang="ko-KR" altLang="en-US" sz="4000" dirty="0" smtClean="0"/>
              <a:t> </a:t>
            </a:r>
            <a:r>
              <a:rPr lang="en-US" altLang="ko-KR" sz="2400" dirty="0" smtClean="0">
                <a:solidFill>
                  <a:srgbClr val="92D050"/>
                </a:solidFill>
                <a:latin typeface="HY견고딕" panose="02030600000101010101" pitchFamily="18" charset="-127"/>
                <a:ea typeface="HY견고딕" panose="02030600000101010101" pitchFamily="18" charset="-127"/>
                <a:sym typeface="Gothic A1 ExtraBold"/>
              </a:rPr>
              <a:t>Projects</a:t>
            </a:r>
            <a:endParaRPr lang="ko-KR" altLang="en-US" sz="2400" dirty="0">
              <a:solidFill>
                <a:srgbClr val="92D05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346910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110;p18">
            <a:extLst>
              <a:ext uri="{FF2B5EF4-FFF2-40B4-BE49-F238E27FC236}">
                <a16:creationId xmlns:a16="http://schemas.microsoft.com/office/drawing/2014/main" id="{A0857958-1FAB-854A-A992-20FE0D9D805B}"/>
              </a:ext>
            </a:extLst>
          </p:cNvPr>
          <p:cNvSpPr txBox="1"/>
          <p:nvPr/>
        </p:nvSpPr>
        <p:spPr>
          <a:xfrm>
            <a:off x="366634" y="1355745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2021.03.01~2021.04.09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5" name="Google Shape;117;p18">
            <a:extLst>
              <a:ext uri="{FF2B5EF4-FFF2-40B4-BE49-F238E27FC236}">
                <a16:creationId xmlns:a16="http://schemas.microsoft.com/office/drawing/2014/main" id="{07C915A0-62E0-8D49-B679-E3B70843E612}"/>
              </a:ext>
            </a:extLst>
          </p:cNvPr>
          <p:cNvSpPr txBox="1"/>
          <p:nvPr/>
        </p:nvSpPr>
        <p:spPr>
          <a:xfrm>
            <a:off x="369825" y="1034594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동화책 읽어주는 </a:t>
            </a:r>
            <a:r>
              <a:rPr lang="en-US" altLang="ko-KR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AI </a:t>
            </a:r>
            <a:r>
              <a:rPr lang="ko-KR" altLang="en-US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앱 서비스</a:t>
            </a:r>
            <a:r>
              <a:rPr lang="en-US" altLang="ko-KR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(ARI </a:t>
            </a:r>
            <a:r>
              <a:rPr lang="ko-KR" altLang="en-US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구연동화</a:t>
            </a:r>
            <a:r>
              <a:rPr lang="en-US" altLang="ko-KR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)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66" name="Google Shape;110;p18">
            <a:extLst>
              <a:ext uri="{FF2B5EF4-FFF2-40B4-BE49-F238E27FC236}">
                <a16:creationId xmlns:a16="http://schemas.microsoft.com/office/drawing/2014/main" id="{E3C0812A-48A6-074D-9745-BBDC08D1A901}"/>
              </a:ext>
            </a:extLst>
          </p:cNvPr>
          <p:cNvSpPr txBox="1"/>
          <p:nvPr/>
        </p:nvSpPr>
        <p:spPr>
          <a:xfrm>
            <a:off x="366634" y="1638301"/>
            <a:ext cx="6832678" cy="618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☞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그림책을 사진 촬영하면 사진에 해당 하는 내용을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Text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로 보여주고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음성으로 읽어주는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AI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앱 서비스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/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그림책을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AR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로 띄워주는 기능 탑재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>
              <a:lnSpc>
                <a:spcPct val="120000"/>
              </a:lnSpc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7" name="Google Shape;110;p18">
            <a:extLst>
              <a:ext uri="{FF2B5EF4-FFF2-40B4-BE49-F238E27FC236}">
                <a16:creationId xmlns:a16="http://schemas.microsoft.com/office/drawing/2014/main" id="{9E12D308-EE72-9044-92B3-30831DCAEDA6}"/>
              </a:ext>
            </a:extLst>
          </p:cNvPr>
          <p:cNvSpPr txBox="1"/>
          <p:nvPr/>
        </p:nvSpPr>
        <p:spPr>
          <a:xfrm>
            <a:off x="366633" y="2164284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- Image Captioning, TTS(Text To Speech), VC(Voice Conversion)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기술에 대한 기초개념 학습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8" name="Google Shape;110;p18">
            <a:extLst>
              <a:ext uri="{FF2B5EF4-FFF2-40B4-BE49-F238E27FC236}">
                <a16:creationId xmlns:a16="http://schemas.microsoft.com/office/drawing/2014/main" id="{64DCA30F-3BFD-0B41-9689-CDEAC5109C6B}"/>
              </a:ext>
            </a:extLst>
          </p:cNvPr>
          <p:cNvSpPr txBox="1"/>
          <p:nvPr/>
        </p:nvSpPr>
        <p:spPr>
          <a:xfrm>
            <a:off x="344670" y="3428997"/>
            <a:ext cx="6839999" cy="65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DB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 및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Django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와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MYSQL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연결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>
              <a:lnSpc>
                <a:spcPct val="120000"/>
              </a:lnSpc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사용자가 촬영한 동화책 정보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그림 정보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),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사용자 정보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녹음 음성파일 정보 저장  및 관리 등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171450" lvl="0" indent="-171450">
              <a:lnSpc>
                <a:spcPct val="120000"/>
              </a:lnSpc>
              <a:buFontTx/>
              <a:buChar char="-"/>
            </a:pP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9" name="Google Shape;110;p18">
            <a:extLst>
              <a:ext uri="{FF2B5EF4-FFF2-40B4-BE49-F238E27FC236}">
                <a16:creationId xmlns:a16="http://schemas.microsoft.com/office/drawing/2014/main" id="{66A2EB33-EE96-614B-B0AA-47D93D1ED9FF}"/>
              </a:ext>
            </a:extLst>
          </p:cNvPr>
          <p:cNvSpPr txBox="1"/>
          <p:nvPr/>
        </p:nvSpPr>
        <p:spPr>
          <a:xfrm>
            <a:off x="359313" y="4137517"/>
            <a:ext cx="6839998" cy="894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기술</a:t>
            </a:r>
            <a:r>
              <a:rPr lang="en-US" altLang="ko-KR" sz="1200" spc="-12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} Django MVC, MYSQL</a:t>
            </a:r>
          </a:p>
          <a:p>
            <a:pPr lvl="0">
              <a:lnSpc>
                <a:spcPct val="120000"/>
              </a:lnSpc>
            </a:pPr>
            <a:r>
              <a:rPr lang="ko-KR" altLang="en-US" sz="1200" b="1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담당 역할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: DB, </a:t>
            </a:r>
            <a:r>
              <a:rPr lang="ko-KR" altLang="en-US" sz="1200" spc="-120" dirty="0" err="1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백앤드</a:t>
            </a:r>
            <a:endParaRPr lang="en-US" altLang="ko-KR" sz="1200" spc="-120" dirty="0" smtClean="0">
              <a:solidFill>
                <a:srgbClr val="00B05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  <a:p>
            <a:pPr lvl="0">
              <a:lnSpc>
                <a:spcPct val="120000"/>
              </a:lnSpc>
            </a:pPr>
            <a:r>
              <a:rPr lang="ko-KR" altLang="en-US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상세 </a:t>
            </a:r>
            <a:r>
              <a:rPr lang="en-US" altLang="ko-KR" sz="1200" spc="-120" dirty="0" err="1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github</a:t>
            </a:r>
            <a:r>
              <a:rPr lang="en-US" altLang="ko-KR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ko-KR" altLang="en-US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주소</a:t>
            </a:r>
            <a:r>
              <a:rPr lang="en-US" altLang="ko-KR" sz="1200" spc="-120" dirty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: https://github.com/brotherspear1994/AI-Reading-Children-Tale-PJT</a:t>
            </a:r>
            <a:endParaRPr sz="1200" spc="-120" dirty="0">
              <a:solidFill>
                <a:schemeClr val="accent4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23" name="Google Shape;133;p18">
            <a:extLst>
              <a:ext uri="{FF2B5EF4-FFF2-40B4-BE49-F238E27FC236}">
                <a16:creationId xmlns:a16="http://schemas.microsoft.com/office/drawing/2014/main" id="{C5BBDDA5-7794-5044-A3C8-80D6FFCA96CC}"/>
              </a:ext>
            </a:extLst>
          </p:cNvPr>
          <p:cNvSpPr/>
          <p:nvPr/>
        </p:nvSpPr>
        <p:spPr>
          <a:xfrm>
            <a:off x="366633" y="5232858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500000000000000" pitchFamily="34" charset="-128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4" name="Google Shape;110;p18">
            <a:extLst>
              <a:ext uri="{FF2B5EF4-FFF2-40B4-BE49-F238E27FC236}">
                <a16:creationId xmlns:a16="http://schemas.microsoft.com/office/drawing/2014/main" id="{7E180B99-C06A-2B40-B68F-C1C636C73782}"/>
              </a:ext>
            </a:extLst>
          </p:cNvPr>
          <p:cNvSpPr txBox="1"/>
          <p:nvPr/>
        </p:nvSpPr>
        <p:spPr>
          <a:xfrm>
            <a:off x="359312" y="2488277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Django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에 학습 된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다른 팀원이 직접 학습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or Google tensorflow2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 AI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를 이식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>
              <a:lnSpc>
                <a:spcPct val="120000"/>
              </a:lnSpc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-&gt;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동화책 사진을 찍으면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AI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까 이미지를 인식해 이미지를 설명하는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Text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반환 기능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(Image Captioning)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이식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-&gt; Text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값을 음성으로 읽어주는 기능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(TTS)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이식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 -&gt;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사용자가 녹음한 음성으로 목소리를 변환해 읽어주는 기능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(VC)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이식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1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sz="1200" spc="-120" dirty="0" smtClean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   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34" name="Google Shape;110;p18">
            <a:extLst>
              <a:ext uri="{FF2B5EF4-FFF2-40B4-BE49-F238E27FC236}">
                <a16:creationId xmlns:a16="http://schemas.microsoft.com/office/drawing/2014/main" id="{A0857958-1FAB-854A-A992-20FE0D9D805B}"/>
              </a:ext>
            </a:extLst>
          </p:cNvPr>
          <p:cNvSpPr txBox="1"/>
          <p:nvPr/>
        </p:nvSpPr>
        <p:spPr>
          <a:xfrm>
            <a:off x="359312" y="5878002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2021.04.12~2021.05.28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35" name="Google Shape;117;p18">
            <a:extLst>
              <a:ext uri="{FF2B5EF4-FFF2-40B4-BE49-F238E27FC236}">
                <a16:creationId xmlns:a16="http://schemas.microsoft.com/office/drawing/2014/main" id="{07C915A0-62E0-8D49-B679-E3B70843E612}"/>
              </a:ext>
            </a:extLst>
          </p:cNvPr>
          <p:cNvSpPr txBox="1"/>
          <p:nvPr/>
        </p:nvSpPr>
        <p:spPr>
          <a:xfrm>
            <a:off x="362503" y="5556851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자격증 정보 조회 사이트</a:t>
            </a:r>
            <a:r>
              <a:rPr lang="en-US" altLang="ko-KR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(</a:t>
            </a:r>
            <a:r>
              <a:rPr lang="ko-KR" altLang="en-US" sz="1600" b="1" spc="-120" dirty="0" err="1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자격증닷컴</a:t>
            </a:r>
            <a:r>
              <a:rPr lang="en-US" altLang="ko-KR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)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36" name="Google Shape;110;p18">
            <a:extLst>
              <a:ext uri="{FF2B5EF4-FFF2-40B4-BE49-F238E27FC236}">
                <a16:creationId xmlns:a16="http://schemas.microsoft.com/office/drawing/2014/main" id="{E3C0812A-48A6-074D-9745-BBDC08D1A901}"/>
              </a:ext>
            </a:extLst>
          </p:cNvPr>
          <p:cNvSpPr txBox="1"/>
          <p:nvPr/>
        </p:nvSpPr>
        <p:spPr>
          <a:xfrm>
            <a:off x="359312" y="6160559"/>
            <a:ext cx="6832678" cy="35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☞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국내 자격증 정보를 캘린더 형식으로 편리하게 일정 조회를 할 수 있고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자격증 준비를 위한 개인 일정 관리와 시험준비를 위한 정보 획득을 도와주게 하는 웹 사이트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>
              <a:lnSpc>
                <a:spcPct val="120000"/>
              </a:lnSpc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37" name="Google Shape;110;p18">
            <a:extLst>
              <a:ext uri="{FF2B5EF4-FFF2-40B4-BE49-F238E27FC236}">
                <a16:creationId xmlns:a16="http://schemas.microsoft.com/office/drawing/2014/main" id="{9E12D308-EE72-9044-92B3-30831DCAEDA6}"/>
              </a:ext>
            </a:extLst>
          </p:cNvPr>
          <p:cNvSpPr txBox="1"/>
          <p:nvPr/>
        </p:nvSpPr>
        <p:spPr>
          <a:xfrm>
            <a:off x="366633" y="7051560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산업인력공단 제공 자격증 일정 데이터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통계 데이터 등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Python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으로 받아와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데이터 재생성 및 데이터베이스 구축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38" name="Google Shape;110;p18">
            <a:extLst>
              <a:ext uri="{FF2B5EF4-FFF2-40B4-BE49-F238E27FC236}">
                <a16:creationId xmlns:a16="http://schemas.microsoft.com/office/drawing/2014/main" id="{64DCA30F-3BFD-0B41-9689-CDEAC5109C6B}"/>
              </a:ext>
            </a:extLst>
          </p:cNvPr>
          <p:cNvSpPr txBox="1"/>
          <p:nvPr/>
        </p:nvSpPr>
        <p:spPr>
          <a:xfrm>
            <a:off x="366634" y="7841472"/>
            <a:ext cx="6839999" cy="45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채팅방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데이터베이스 구축 및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CRUD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백앤드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작업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자격증 별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채팅방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별도 구축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</a:p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즐겨찾기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기능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백앤드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작업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9" name="Google Shape;110;p18">
            <a:extLst>
              <a:ext uri="{FF2B5EF4-FFF2-40B4-BE49-F238E27FC236}">
                <a16:creationId xmlns:a16="http://schemas.microsoft.com/office/drawing/2014/main" id="{66A2EB33-EE96-614B-B0AA-47D93D1ED9FF}"/>
              </a:ext>
            </a:extLst>
          </p:cNvPr>
          <p:cNvSpPr txBox="1"/>
          <p:nvPr/>
        </p:nvSpPr>
        <p:spPr>
          <a:xfrm>
            <a:off x="351992" y="8507047"/>
            <a:ext cx="6839998" cy="894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기술</a:t>
            </a:r>
            <a:r>
              <a:rPr lang="en-US" altLang="ko-KR" sz="1200" spc="-12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} </a:t>
            </a:r>
            <a:r>
              <a:rPr lang="en-US" altLang="ko-KR" sz="1200" spc="-12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React.js</a:t>
            </a:r>
            <a:r>
              <a:rPr lang="en-US" altLang="ko-KR" sz="1200" spc="-12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 Spring </a:t>
            </a:r>
            <a:r>
              <a:rPr lang="en-US" altLang="ko-KR" sz="1200" spc="-12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JPA, </a:t>
            </a:r>
            <a:r>
              <a:rPr lang="en-US" altLang="ko-KR" sz="1200" spc="-120" dirty="0" smtClean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MYSQL</a:t>
            </a:r>
          </a:p>
          <a:p>
            <a:pPr lvl="0">
              <a:lnSpc>
                <a:spcPct val="120000"/>
              </a:lnSpc>
            </a:pPr>
            <a:r>
              <a:rPr lang="ko-KR" altLang="en-US" sz="1200" b="1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담당 역할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: DB 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모델링</a:t>
            </a:r>
            <a:r>
              <a:rPr lang="en-US" altLang="ko-KR" sz="1200" spc="-120" dirty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및 구축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, </a:t>
            </a:r>
            <a:r>
              <a:rPr lang="ko-KR" altLang="en-US" sz="1200" spc="-120" dirty="0" err="1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백앤드</a:t>
            </a:r>
            <a:endParaRPr lang="en-US" altLang="ko-KR" sz="1200" spc="-120" dirty="0" smtClean="0">
              <a:solidFill>
                <a:srgbClr val="00B05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  <a:p>
            <a:pPr lvl="0">
              <a:lnSpc>
                <a:spcPct val="120000"/>
              </a:lnSpc>
            </a:pPr>
            <a:r>
              <a:rPr lang="ko-KR" altLang="en-US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상세 </a:t>
            </a:r>
            <a:r>
              <a:rPr lang="en-US" altLang="ko-KR" sz="1200" spc="-120" dirty="0" err="1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github</a:t>
            </a:r>
            <a:r>
              <a:rPr lang="en-US" altLang="ko-KR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ko-KR" altLang="en-US" sz="1200" spc="-120" dirty="0" smtClean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주소</a:t>
            </a:r>
            <a:r>
              <a:rPr lang="en-US" altLang="ko-KR" sz="1200" spc="-120" dirty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: </a:t>
            </a:r>
            <a:r>
              <a:rPr lang="en-US" altLang="ko-KR" sz="1200" spc="-120" dirty="0">
                <a:solidFill>
                  <a:schemeClr val="accent4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https://github.com/brotherspear1994/Certificate.com_PJT</a:t>
            </a:r>
            <a:endParaRPr sz="1200" spc="-120" dirty="0">
              <a:solidFill>
                <a:schemeClr val="accent4">
                  <a:lumMod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0" name="Google Shape;133;p18">
            <a:extLst>
              <a:ext uri="{FF2B5EF4-FFF2-40B4-BE49-F238E27FC236}">
                <a16:creationId xmlns:a16="http://schemas.microsoft.com/office/drawing/2014/main" id="{C5BBDDA5-7794-5044-A3C8-80D6FFCA96CC}"/>
              </a:ext>
            </a:extLst>
          </p:cNvPr>
          <p:cNvSpPr/>
          <p:nvPr/>
        </p:nvSpPr>
        <p:spPr>
          <a:xfrm>
            <a:off x="359311" y="9755115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500000000000000" pitchFamily="34" charset="-128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1" name="Google Shape;110;p18">
            <a:extLst>
              <a:ext uri="{FF2B5EF4-FFF2-40B4-BE49-F238E27FC236}">
                <a16:creationId xmlns:a16="http://schemas.microsoft.com/office/drawing/2014/main" id="{7E180B99-C06A-2B40-B68F-C1C636C73782}"/>
              </a:ext>
            </a:extLst>
          </p:cNvPr>
          <p:cNvSpPr txBox="1"/>
          <p:nvPr/>
        </p:nvSpPr>
        <p:spPr>
          <a:xfrm>
            <a:off x="366633" y="7547103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사용자 요청 별 자격증 일정 데이터 및 통계 데이터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프론트앤드에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반환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자격증 일정 조회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메인 기능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백앤드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lang="en-US" altLang="ko-KR"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sym typeface="Gothic A1"/>
            </a:endParaRPr>
          </a:p>
        </p:txBody>
      </p:sp>
      <p:sp>
        <p:nvSpPr>
          <p:cNvPr id="46" name="Google Shape;70;p15"/>
          <p:cNvSpPr txBox="1"/>
          <p:nvPr/>
        </p:nvSpPr>
        <p:spPr>
          <a:xfrm>
            <a:off x="250942" y="205337"/>
            <a:ext cx="5356800" cy="576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3200" dirty="0"/>
              <a:t>💻</a:t>
            </a:r>
            <a:r>
              <a:rPr lang="ko-KR" altLang="en-US" sz="4000" dirty="0" smtClean="0"/>
              <a:t> </a:t>
            </a:r>
            <a:r>
              <a:rPr lang="en-US" altLang="ko-KR" sz="2400" dirty="0" smtClean="0">
                <a:solidFill>
                  <a:srgbClr val="92D050"/>
                </a:solidFill>
                <a:latin typeface="HY견고딕" panose="02030600000101010101" pitchFamily="18" charset="-127"/>
                <a:ea typeface="HY견고딕" panose="02030600000101010101" pitchFamily="18" charset="-127"/>
                <a:sym typeface="Gothic A1 ExtraBold"/>
              </a:rPr>
              <a:t>Projects</a:t>
            </a:r>
            <a:endParaRPr lang="ko-KR" altLang="en-US" sz="2400" dirty="0">
              <a:solidFill>
                <a:srgbClr val="92D05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19" name="Google Shape;110;p18">
            <a:extLst>
              <a:ext uri="{FF2B5EF4-FFF2-40B4-BE49-F238E27FC236}">
                <a16:creationId xmlns:a16="http://schemas.microsoft.com/office/drawing/2014/main" id="{9E12D308-EE72-9044-92B3-30831DCAEDA6}"/>
              </a:ext>
            </a:extLst>
          </p:cNvPr>
          <p:cNvSpPr txBox="1"/>
          <p:nvPr/>
        </p:nvSpPr>
        <p:spPr>
          <a:xfrm>
            <a:off x="366633" y="6754058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자격증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DB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모델링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(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전체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DB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는 각 팀원과 함께 구조설계 및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ERD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작성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2189777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110;p18">
            <a:extLst>
              <a:ext uri="{FF2B5EF4-FFF2-40B4-BE49-F238E27FC236}">
                <a16:creationId xmlns:a16="http://schemas.microsoft.com/office/drawing/2014/main" id="{A0857958-1FAB-854A-A992-20FE0D9D805B}"/>
              </a:ext>
            </a:extLst>
          </p:cNvPr>
          <p:cNvSpPr txBox="1"/>
          <p:nvPr/>
        </p:nvSpPr>
        <p:spPr>
          <a:xfrm>
            <a:off x="366634" y="1355745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2020.12.28 ~2021.01.20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5" name="Google Shape;117;p18">
            <a:extLst>
              <a:ext uri="{FF2B5EF4-FFF2-40B4-BE49-F238E27FC236}">
                <a16:creationId xmlns:a16="http://schemas.microsoft.com/office/drawing/2014/main" id="{07C915A0-62E0-8D49-B679-E3B70843E612}"/>
              </a:ext>
            </a:extLst>
          </p:cNvPr>
          <p:cNvSpPr txBox="1"/>
          <p:nvPr/>
        </p:nvSpPr>
        <p:spPr>
          <a:xfrm>
            <a:off x="381400" y="1034594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정부 주최 </a:t>
            </a:r>
            <a:r>
              <a:rPr lang="en-US" altLang="ko-KR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IT </a:t>
            </a:r>
            <a:r>
              <a:rPr lang="ko-KR" altLang="en-US" sz="1600" b="1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공모전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66" name="Google Shape;110;p18">
            <a:extLst>
              <a:ext uri="{FF2B5EF4-FFF2-40B4-BE49-F238E27FC236}">
                <a16:creationId xmlns:a16="http://schemas.microsoft.com/office/drawing/2014/main" id="{E3C0812A-48A6-074D-9745-BBDC08D1A901}"/>
              </a:ext>
            </a:extLst>
          </p:cNvPr>
          <p:cNvSpPr txBox="1"/>
          <p:nvPr/>
        </p:nvSpPr>
        <p:spPr>
          <a:xfrm>
            <a:off x="366634" y="1638301"/>
            <a:ext cx="6832678" cy="618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☞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과학기술정보통신부 주관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‘AI hub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인공지능 학습용 데이터 활용 아이디어 공모전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’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과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‘ICT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아이디어 공모전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’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참가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7" name="Google Shape;110;p18">
            <a:extLst>
              <a:ext uri="{FF2B5EF4-FFF2-40B4-BE49-F238E27FC236}">
                <a16:creationId xmlns:a16="http://schemas.microsoft.com/office/drawing/2014/main" id="{9E12D308-EE72-9044-92B3-30831DCAEDA6}"/>
              </a:ext>
            </a:extLst>
          </p:cNvPr>
          <p:cNvSpPr txBox="1"/>
          <p:nvPr/>
        </p:nvSpPr>
        <p:spPr>
          <a:xfrm>
            <a:off x="366633" y="2164284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-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AI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학습용 데이터 기초 개념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데이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터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라벨링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기 초개념 학습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8" name="Google Shape;110;p18">
            <a:extLst>
              <a:ext uri="{FF2B5EF4-FFF2-40B4-BE49-F238E27FC236}">
                <a16:creationId xmlns:a16="http://schemas.microsoft.com/office/drawing/2014/main" id="{64DCA30F-3BFD-0B41-9689-CDEAC5109C6B}"/>
              </a:ext>
            </a:extLst>
          </p:cNvPr>
          <p:cNvSpPr txBox="1"/>
          <p:nvPr/>
        </p:nvSpPr>
        <p:spPr>
          <a:xfrm>
            <a:off x="381400" y="2969865"/>
            <a:ext cx="6839999" cy="352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고객과 사회적 </a:t>
            </a:r>
            <a:r>
              <a:rPr lang="ko-KR" altLang="en-US" sz="1200" spc="-12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니즈를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바탕으로 한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IT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서비스 및 상품 기획 </a:t>
            </a:r>
            <a:r>
              <a:rPr lang="en-US" altLang="ko-KR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=&gt; IT </a:t>
            </a:r>
            <a:r>
              <a:rPr lang="ko-KR" altLang="en-US" sz="1200" spc="-12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기획력 습득</a:t>
            </a:r>
            <a:endParaRPr lang="en-US" altLang="ko-KR" sz="1200" spc="-120" dirty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9" name="Google Shape;110;p18">
            <a:extLst>
              <a:ext uri="{FF2B5EF4-FFF2-40B4-BE49-F238E27FC236}">
                <a16:creationId xmlns:a16="http://schemas.microsoft.com/office/drawing/2014/main" id="{66A2EB33-EE96-614B-B0AA-47D93D1ED9FF}"/>
              </a:ext>
            </a:extLst>
          </p:cNvPr>
          <p:cNvSpPr txBox="1"/>
          <p:nvPr/>
        </p:nvSpPr>
        <p:spPr>
          <a:xfrm>
            <a:off x="359313" y="4762234"/>
            <a:ext cx="6839998" cy="367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z="1200" b="1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담당 </a:t>
            </a:r>
            <a:r>
              <a:rPr lang="ko-KR" altLang="en-US" sz="1200" b="1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역할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: 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아이디어 기획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, 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기술 구현 방법 서술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(</a:t>
            </a:r>
            <a:r>
              <a:rPr lang="ko-KR" altLang="en-US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기술 파트</a:t>
            </a:r>
            <a:r>
              <a:rPr lang="en-US" altLang="ko-KR" sz="1200" spc="-120" dirty="0" smtClean="0">
                <a:solidFill>
                  <a:srgbClr val="00B05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)</a:t>
            </a:r>
          </a:p>
        </p:txBody>
      </p:sp>
      <p:sp>
        <p:nvSpPr>
          <p:cNvPr id="23" name="Google Shape;133;p18">
            <a:extLst>
              <a:ext uri="{FF2B5EF4-FFF2-40B4-BE49-F238E27FC236}">
                <a16:creationId xmlns:a16="http://schemas.microsoft.com/office/drawing/2014/main" id="{C5BBDDA5-7794-5044-A3C8-80D6FFCA96CC}"/>
              </a:ext>
            </a:extLst>
          </p:cNvPr>
          <p:cNvSpPr/>
          <p:nvPr/>
        </p:nvSpPr>
        <p:spPr>
          <a:xfrm>
            <a:off x="366633" y="5232858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500000000000000" pitchFamily="34" charset="-128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4" name="Google Shape;110;p18">
            <a:extLst>
              <a:ext uri="{FF2B5EF4-FFF2-40B4-BE49-F238E27FC236}">
                <a16:creationId xmlns:a16="http://schemas.microsoft.com/office/drawing/2014/main" id="{7E180B99-C06A-2B40-B68F-C1C636C73782}"/>
              </a:ext>
            </a:extLst>
          </p:cNvPr>
          <p:cNvSpPr txBox="1"/>
          <p:nvPr/>
        </p:nvSpPr>
        <p:spPr>
          <a:xfrm>
            <a:off x="381400" y="2454399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71450" lvl="0" indent="-171450">
              <a:lnSpc>
                <a:spcPct val="120000"/>
              </a:lnSpc>
              <a:buFontTx/>
              <a:buChar char="-"/>
            </a:pPr>
            <a:r>
              <a:rPr lang="en-US" sz="1200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STT(Speech TO Text)</a:t>
            </a:r>
            <a:r>
              <a:rPr lang="ko-KR" altLang="en-US" sz="1200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와 </a:t>
            </a:r>
            <a:r>
              <a:rPr lang="en-US" altLang="ko-KR" sz="1200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AI </a:t>
            </a:r>
            <a:r>
              <a:rPr lang="ko-KR" altLang="en-US" sz="1200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지도 학습법 관련 기초 개념 학습 후 공식 문서와 자료를 참고하여 </a:t>
            </a:r>
            <a:r>
              <a:rPr lang="ko-KR" altLang="en-US" sz="1200" spc="-120" dirty="0" err="1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구현방법에</a:t>
            </a:r>
            <a:r>
              <a:rPr lang="ko-KR" altLang="en-US" sz="1200" spc="-12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관한 기술 명세서 작성 </a:t>
            </a:r>
            <a:endParaRPr sz="1200" spc="-12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0" name="Google Shape;133;p18">
            <a:extLst>
              <a:ext uri="{FF2B5EF4-FFF2-40B4-BE49-F238E27FC236}">
                <a16:creationId xmlns:a16="http://schemas.microsoft.com/office/drawing/2014/main" id="{C5BBDDA5-7794-5044-A3C8-80D6FFCA96CC}"/>
              </a:ext>
            </a:extLst>
          </p:cNvPr>
          <p:cNvSpPr/>
          <p:nvPr/>
        </p:nvSpPr>
        <p:spPr>
          <a:xfrm>
            <a:off x="359311" y="9755115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500000000000000" pitchFamily="34" charset="-128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Google Shape;70;p15"/>
          <p:cNvSpPr txBox="1"/>
          <p:nvPr/>
        </p:nvSpPr>
        <p:spPr>
          <a:xfrm>
            <a:off x="250942" y="205337"/>
            <a:ext cx="5356800" cy="576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3200" dirty="0"/>
              <a:t>🖊</a:t>
            </a:r>
            <a:r>
              <a:rPr lang="ko-KR" altLang="en-US" sz="4000" dirty="0" smtClean="0"/>
              <a:t> </a:t>
            </a:r>
            <a:r>
              <a:rPr lang="ko-KR" altLang="en-US" sz="2400" dirty="0" smtClean="0">
                <a:solidFill>
                  <a:srgbClr val="92D050"/>
                </a:solidFill>
                <a:latin typeface="HY견고딕" panose="02030600000101010101" pitchFamily="18" charset="-127"/>
                <a:ea typeface="HY견고딕" panose="02030600000101010101" pitchFamily="18" charset="-127"/>
                <a:sym typeface="Gothic A1 ExtraBold"/>
              </a:rPr>
              <a:t>기타 활동</a:t>
            </a:r>
            <a:endParaRPr lang="ko-KR" altLang="en-US" sz="2400" dirty="0">
              <a:solidFill>
                <a:srgbClr val="92D05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408399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0;p15"/>
          <p:cNvSpPr txBox="1"/>
          <p:nvPr/>
        </p:nvSpPr>
        <p:spPr>
          <a:xfrm>
            <a:off x="230622" y="0"/>
            <a:ext cx="5356800" cy="576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3200" dirty="0"/>
              <a:t>🎓</a:t>
            </a:r>
            <a:r>
              <a:rPr lang="ko-KR" altLang="en-US" sz="1800" dirty="0" smtClean="0"/>
              <a:t> </a:t>
            </a:r>
            <a:r>
              <a:rPr lang="en-US" altLang="ko-KR" sz="2400" dirty="0" smtClean="0">
                <a:solidFill>
                  <a:srgbClr val="92D050"/>
                </a:solidFill>
                <a:latin typeface="HY견고딕" panose="02030600000101010101" pitchFamily="18" charset="-127"/>
                <a:ea typeface="HY견고딕" panose="02030600000101010101" pitchFamily="18" charset="-127"/>
                <a:sym typeface="Gothic A1 ExtraBold"/>
              </a:rPr>
              <a:t>Education</a:t>
            </a:r>
            <a:endParaRPr lang="ko-KR" altLang="en-US" sz="2400" dirty="0">
              <a:solidFill>
                <a:srgbClr val="92D05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cxnSp>
        <p:nvCxnSpPr>
          <p:cNvPr id="4" name="직선 연결선 3"/>
          <p:cNvCxnSpPr/>
          <p:nvPr/>
        </p:nvCxnSpPr>
        <p:spPr>
          <a:xfrm>
            <a:off x="145489" y="576502"/>
            <a:ext cx="69845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70;p15"/>
          <p:cNvSpPr txBox="1"/>
          <p:nvPr/>
        </p:nvSpPr>
        <p:spPr>
          <a:xfrm>
            <a:off x="145488" y="686865"/>
            <a:ext cx="2354643" cy="15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삼성 청년 소프트웨어 아카데미</a:t>
            </a:r>
            <a:r>
              <a:rPr lang="en-US" altLang="ko-KR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(SSAFY) </a:t>
            </a:r>
            <a:r>
              <a:rPr lang="ko-KR" altLang="en-US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과정 수료</a:t>
            </a:r>
            <a:endParaRPr lang="en-US" altLang="ko-KR" sz="1800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  <a:p>
            <a:pPr lvl="0">
              <a:lnSpc>
                <a:spcPct val="115000"/>
              </a:lnSpc>
            </a:pPr>
            <a:r>
              <a:rPr lang="en-US" altLang="ko-KR" sz="105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  <a:hlinkClick r:id="rId2"/>
              </a:rPr>
              <a:t>https://</a:t>
            </a:r>
            <a:r>
              <a:rPr lang="en-US" altLang="ko-KR" sz="105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  <a:hlinkClick r:id="rId2"/>
              </a:rPr>
              <a:t>www.ssafy.com/ksp/jsp/swp/swpMain.jsp</a:t>
            </a:r>
            <a:endParaRPr lang="en-US" altLang="ko-KR" sz="1050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  <a:p>
            <a:pPr lvl="0">
              <a:lnSpc>
                <a:spcPct val="115000"/>
              </a:lnSpc>
            </a:pPr>
            <a:r>
              <a:rPr lang="en-US" altLang="ko-KR" sz="105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2020.07 ~ 2021.07</a:t>
            </a:r>
            <a:endParaRPr lang="ko-KR" altLang="en-US" sz="105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53415" y="589628"/>
            <a:ext cx="46516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</a:t>
            </a:r>
            <a:r>
              <a:rPr lang="ko-KR" altLang="en-US" dirty="0" smtClean="0"/>
              <a:t>아이디어 </a:t>
            </a:r>
            <a:r>
              <a:rPr lang="ko-KR" altLang="en-US" dirty="0" err="1" smtClean="0"/>
              <a:t>해커톤</a:t>
            </a:r>
            <a:r>
              <a:rPr lang="ko-KR" altLang="en-US" dirty="0" smtClean="0"/>
              <a:t> 등의 스타트 캠프 수행</a:t>
            </a:r>
            <a:endParaRPr lang="en-US" altLang="ko-KR" dirty="0"/>
          </a:p>
          <a:p>
            <a:r>
              <a:rPr lang="en-US" altLang="ko-KR" dirty="0" smtClean="0"/>
              <a:t>● </a:t>
            </a:r>
            <a:r>
              <a:rPr lang="ko-KR" altLang="en-US" dirty="0" smtClean="0"/>
              <a:t>프로그래밍 언어</a:t>
            </a:r>
            <a:r>
              <a:rPr lang="en-US" altLang="ko-KR" dirty="0" smtClean="0"/>
              <a:t>(Python </a:t>
            </a:r>
            <a:r>
              <a:rPr lang="ko-KR" altLang="en-US" dirty="0" smtClean="0"/>
              <a:t>중심</a:t>
            </a:r>
            <a:r>
              <a:rPr lang="en-US" altLang="ko-KR" dirty="0" smtClean="0"/>
              <a:t>), </a:t>
            </a:r>
            <a:r>
              <a:rPr lang="ko-KR" altLang="en-US" dirty="0" smtClean="0"/>
              <a:t>데이터 구조</a:t>
            </a:r>
            <a:r>
              <a:rPr lang="en-US" altLang="ko-KR" dirty="0" smtClean="0"/>
              <a:t>, OOP </a:t>
            </a:r>
            <a:r>
              <a:rPr lang="ko-KR" altLang="en-US" dirty="0" smtClean="0"/>
              <a:t>등 </a:t>
            </a:r>
            <a:r>
              <a:rPr lang="ko-KR" altLang="en-US" dirty="0" smtClean="0"/>
              <a:t>학습</a:t>
            </a:r>
            <a:endParaRPr lang="en-US" altLang="ko-KR" dirty="0" smtClean="0"/>
          </a:p>
          <a:p>
            <a:r>
              <a:rPr lang="en-US" altLang="ko-KR" dirty="0" smtClean="0"/>
              <a:t>● HTTP, Server/Client </a:t>
            </a:r>
            <a:r>
              <a:rPr lang="ko-KR" altLang="en-US" dirty="0" smtClean="0"/>
              <a:t>모델</a:t>
            </a:r>
            <a:r>
              <a:rPr lang="en-US" altLang="ko-KR" dirty="0" smtClean="0"/>
              <a:t>, HTML&amp;CSS, MVC </a:t>
            </a:r>
            <a:r>
              <a:rPr lang="ko-KR" altLang="en-US" dirty="0" smtClean="0"/>
              <a:t>패턴</a:t>
            </a:r>
            <a:r>
              <a:rPr lang="en-US" altLang="ko-KR" dirty="0" smtClean="0"/>
              <a:t>, Restful API </a:t>
            </a:r>
            <a:r>
              <a:rPr lang="ko-KR" altLang="en-US" dirty="0" smtClean="0"/>
              <a:t>등 </a:t>
            </a:r>
            <a:r>
              <a:rPr lang="en-US" altLang="ko-KR" dirty="0" smtClean="0"/>
              <a:t>Web </a:t>
            </a:r>
            <a:r>
              <a:rPr lang="ko-KR" altLang="en-US" dirty="0" smtClean="0"/>
              <a:t>기초개념 학습</a:t>
            </a:r>
            <a:endParaRPr lang="en-US" altLang="ko-KR" dirty="0" smtClean="0"/>
          </a:p>
          <a:p>
            <a:r>
              <a:rPr lang="en-US" altLang="ko-KR" dirty="0" smtClean="0"/>
              <a:t>●</a:t>
            </a:r>
            <a:r>
              <a:rPr lang="ko-KR" altLang="en-US" dirty="0" smtClean="0"/>
              <a:t>기초 수식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재귀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동적프로그래밍 등의 컴퓨팅 사고력 </a:t>
            </a:r>
            <a:endParaRPr lang="en-US" altLang="ko-KR" dirty="0" smtClean="0"/>
          </a:p>
          <a:p>
            <a:r>
              <a:rPr lang="en-US" altLang="ko-KR" dirty="0" smtClean="0"/>
              <a:t>● </a:t>
            </a:r>
            <a:r>
              <a:rPr lang="ko-KR" altLang="en-US" dirty="0" smtClean="0"/>
              <a:t>알고리즘 및 자료구조 학습</a:t>
            </a:r>
            <a:endParaRPr lang="en-US" altLang="ko-KR" dirty="0" smtClean="0"/>
          </a:p>
          <a:p>
            <a:r>
              <a:rPr lang="en-US" altLang="ko-KR" dirty="0" smtClean="0"/>
              <a:t>● RDBMS, SQL, ORM, DB </a:t>
            </a:r>
            <a:r>
              <a:rPr lang="ko-KR" altLang="en-US" dirty="0" smtClean="0"/>
              <a:t>모델링 등 </a:t>
            </a:r>
            <a:r>
              <a:rPr lang="en-US" altLang="ko-KR" dirty="0" smtClean="0"/>
              <a:t>DB </a:t>
            </a:r>
            <a:r>
              <a:rPr lang="ko-KR" altLang="en-US" dirty="0" smtClean="0"/>
              <a:t>관련 내용</a:t>
            </a:r>
            <a:r>
              <a:rPr lang="en-US" altLang="ko-KR" dirty="0" smtClean="0"/>
              <a:t> </a:t>
            </a:r>
            <a:r>
              <a:rPr lang="ko-KR" altLang="en-US" dirty="0" smtClean="0"/>
              <a:t>학습</a:t>
            </a:r>
            <a:endParaRPr lang="en-US" altLang="ko-KR" dirty="0" smtClean="0"/>
          </a:p>
          <a:p>
            <a:r>
              <a:rPr lang="en-US" altLang="ko-KR" dirty="0" smtClean="0"/>
              <a:t>● Vue.js, Django </a:t>
            </a:r>
            <a:r>
              <a:rPr lang="ko-KR" altLang="en-US" dirty="0" smtClean="0"/>
              <a:t>등의 프레임워크 학습</a:t>
            </a:r>
            <a:endParaRPr lang="en-US" altLang="ko-KR" dirty="0" smtClean="0"/>
          </a:p>
          <a:p>
            <a:r>
              <a:rPr lang="en-US" altLang="ko-KR" dirty="0" smtClean="0"/>
              <a:t>● </a:t>
            </a:r>
            <a:r>
              <a:rPr lang="ko-KR" altLang="en-US" dirty="0" smtClean="0"/>
              <a:t>학습한 내용을 바탕으로 총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프로젝트 시행</a:t>
            </a:r>
            <a:endParaRPr lang="en-US" altLang="ko-KR" dirty="0" smtClean="0"/>
          </a:p>
        </p:txBody>
      </p:sp>
      <p:cxnSp>
        <p:nvCxnSpPr>
          <p:cNvPr id="16" name="직선 연결선 15"/>
          <p:cNvCxnSpPr/>
          <p:nvPr/>
        </p:nvCxnSpPr>
        <p:spPr>
          <a:xfrm>
            <a:off x="145489" y="3009115"/>
            <a:ext cx="69845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70;p15"/>
          <p:cNvSpPr txBox="1"/>
          <p:nvPr/>
        </p:nvSpPr>
        <p:spPr>
          <a:xfrm>
            <a:off x="145488" y="3119478"/>
            <a:ext cx="2354643" cy="15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빅데이터 융합 해외영업 수출입 실무 과정 수료</a:t>
            </a:r>
            <a:endParaRPr lang="en-US" altLang="ko-KR" sz="1800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  <a:p>
            <a:pPr lvl="0">
              <a:lnSpc>
                <a:spcPct val="115000"/>
              </a:lnSpc>
            </a:pPr>
            <a:r>
              <a:rPr lang="en-US" altLang="ko-KR" sz="105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  <a:hlinkClick r:id="rId3"/>
              </a:rPr>
              <a:t>https://asiaehr.modoo.at</a:t>
            </a:r>
            <a:r>
              <a:rPr lang="en-US" altLang="ko-KR" sz="105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  <a:hlinkClick r:id="rId3"/>
              </a:rPr>
              <a:t>/</a:t>
            </a:r>
            <a:endParaRPr lang="en-US" altLang="ko-KR" sz="1050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  <a:p>
            <a:pPr lvl="0">
              <a:lnSpc>
                <a:spcPct val="115000"/>
              </a:lnSpc>
            </a:pPr>
            <a:r>
              <a:rPr lang="en-US" altLang="ko-KR" sz="105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2019.12.23~2020.02.18</a:t>
            </a:r>
            <a:endParaRPr lang="ko-KR" altLang="en-US" sz="105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53415" y="3119478"/>
            <a:ext cx="46516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</a:t>
            </a:r>
            <a:r>
              <a:rPr lang="ko-KR" altLang="en-US" dirty="0" smtClean="0"/>
              <a:t>국가별 관세청 제공 무역 빅데이터</a:t>
            </a:r>
            <a:r>
              <a:rPr lang="en-US" altLang="ko-KR" dirty="0" smtClean="0"/>
              <a:t>(Import Genius </a:t>
            </a:r>
            <a:r>
              <a:rPr lang="ko-KR" altLang="en-US" dirty="0" smtClean="0"/>
              <a:t>제공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SQL</a:t>
            </a:r>
            <a:r>
              <a:rPr lang="ko-KR" altLang="en-US" dirty="0" smtClean="0"/>
              <a:t>문으로 분석</a:t>
            </a:r>
            <a:r>
              <a:rPr lang="en-US" altLang="ko-KR" dirty="0" smtClean="0"/>
              <a:t>, </a:t>
            </a:r>
            <a:r>
              <a:rPr lang="ko-KR" altLang="en-US" dirty="0" smtClean="0"/>
              <a:t>데이터 시각화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잠재 바이어 발굴 실습 경험</a:t>
            </a:r>
            <a:endParaRPr lang="en-US" altLang="ko-KR" dirty="0" smtClean="0"/>
          </a:p>
          <a:p>
            <a:r>
              <a:rPr lang="en-US" altLang="ko-KR" dirty="0" smtClean="0"/>
              <a:t>● </a:t>
            </a:r>
            <a:r>
              <a:rPr lang="ko-KR" altLang="en-US" dirty="0" smtClean="0"/>
              <a:t>회귀 분석 등 기초 데이터 분석 기법 학습</a:t>
            </a:r>
            <a:endParaRPr lang="en-US" altLang="ko-KR" dirty="0" smtClean="0"/>
          </a:p>
          <a:p>
            <a:r>
              <a:rPr lang="en-US" altLang="ko-KR" dirty="0" smtClean="0"/>
              <a:t>● </a:t>
            </a:r>
            <a:r>
              <a:rPr lang="ko-KR" altLang="en-US" dirty="0" smtClean="0"/>
              <a:t>빅데이터를 활용한 국제물류 의사결정 실습</a:t>
            </a:r>
            <a:endParaRPr lang="en-US" altLang="ko-KR" dirty="0" smtClean="0"/>
          </a:p>
        </p:txBody>
      </p:sp>
      <p:sp>
        <p:nvSpPr>
          <p:cNvPr id="19" name="Google Shape;70;p15"/>
          <p:cNvSpPr txBox="1"/>
          <p:nvPr/>
        </p:nvSpPr>
        <p:spPr>
          <a:xfrm>
            <a:off x="145488" y="4967315"/>
            <a:ext cx="2354643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한국외국어대학교 </a:t>
            </a:r>
            <a:endParaRPr lang="en-US" altLang="ko-KR" sz="1800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  <a:p>
            <a:pPr lvl="0">
              <a:lnSpc>
                <a:spcPct val="115000"/>
              </a:lnSpc>
            </a:pPr>
            <a:r>
              <a:rPr lang="ko-KR" altLang="en-US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아랍어</a:t>
            </a:r>
            <a:r>
              <a:rPr lang="en-US" altLang="ko-KR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/</a:t>
            </a:r>
            <a:r>
              <a:rPr lang="ko-KR" altLang="en-US" sz="1800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경제학과</a:t>
            </a:r>
            <a:endParaRPr lang="en-US" altLang="ko-KR" sz="1800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53415" y="4844712"/>
            <a:ext cx="46516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● </a:t>
            </a:r>
            <a:r>
              <a:rPr lang="ko-KR" altLang="en-US" dirty="0" smtClean="0"/>
              <a:t>영어와 아랍어를 비롯한 글로벌 역량 습득 </a:t>
            </a:r>
            <a:r>
              <a:rPr lang="en-US" altLang="ko-KR" dirty="0" smtClean="0"/>
              <a:t>(</a:t>
            </a:r>
            <a:r>
              <a:rPr lang="ko-KR" altLang="en-US" dirty="0" smtClean="0"/>
              <a:t>아랍 </a:t>
            </a:r>
            <a:r>
              <a:rPr lang="en-US" altLang="ko-KR" dirty="0" smtClean="0"/>
              <a:t>5</a:t>
            </a:r>
            <a:r>
              <a:rPr lang="ko-KR" altLang="en-US" dirty="0" smtClean="0"/>
              <a:t>개 국가를 포함한 글로벌 경험 </a:t>
            </a:r>
            <a:r>
              <a:rPr lang="ko-KR" altLang="en-US" b="1" dirty="0" smtClean="0"/>
              <a:t>多</a:t>
            </a:r>
            <a:r>
              <a:rPr lang="en-US" altLang="ko-KR" u="sng" dirty="0" smtClean="0"/>
              <a:t>)</a:t>
            </a:r>
          </a:p>
          <a:p>
            <a:r>
              <a:rPr lang="en-US" altLang="ko-KR" dirty="0" smtClean="0"/>
              <a:t>● </a:t>
            </a:r>
            <a:r>
              <a:rPr lang="ko-KR" altLang="en-US" dirty="0" smtClean="0"/>
              <a:t>프로그래밍 및 개발 관련 신기술</a:t>
            </a:r>
            <a:r>
              <a:rPr lang="en-US" altLang="ko-KR" dirty="0" smtClean="0"/>
              <a:t>(AI </a:t>
            </a:r>
            <a:r>
              <a:rPr lang="ko-KR" altLang="en-US" dirty="0" smtClean="0"/>
              <a:t>등</a:t>
            </a:r>
            <a:r>
              <a:rPr lang="en-US" altLang="ko-KR" dirty="0" smtClean="0"/>
              <a:t>) </a:t>
            </a:r>
            <a:r>
              <a:rPr lang="ko-KR" altLang="en-US" dirty="0" smtClean="0"/>
              <a:t>영어 원문 공식 문서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자료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논문 등을 참고해 개발 가능</a:t>
            </a:r>
          </a:p>
        </p:txBody>
      </p:sp>
      <p:cxnSp>
        <p:nvCxnSpPr>
          <p:cNvPr id="21" name="직선 연결선 20"/>
          <p:cNvCxnSpPr/>
          <p:nvPr/>
        </p:nvCxnSpPr>
        <p:spPr>
          <a:xfrm>
            <a:off x="145488" y="4643378"/>
            <a:ext cx="698451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55942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3423</TotalTime>
  <Words>1045</Words>
  <Application>Microsoft Office PowerPoint</Application>
  <PresentationFormat>사용자 지정</PresentationFormat>
  <Paragraphs>126</Paragraphs>
  <Slides>6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Gothic A1 ExtraBold</vt:lpstr>
      <vt:lpstr>Gothic A1</vt:lpstr>
      <vt:lpstr>Montserrat</vt:lpstr>
      <vt:lpstr>맑은 고딕</vt:lpstr>
      <vt:lpstr>Arial</vt:lpstr>
      <vt:lpstr>Noto Sans KR</vt:lpstr>
      <vt:lpstr>HY견고딕</vt:lpstr>
      <vt:lpstr>Gothic A1 Black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multicampus</dc:creator>
  <cp:lastModifiedBy>multicampus</cp:lastModifiedBy>
  <cp:revision>127</cp:revision>
  <dcterms:modified xsi:type="dcterms:W3CDTF">2021-06-03T04:31:46Z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C:\Users\multicampus\Downloads\[SSAFY] 포트폴리오 양식 2.2.pptx</vt:lpwstr>
  </property>
</Properties>
</file>